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77" r:id="rId5"/>
    <p:sldId id="278" r:id="rId6"/>
    <p:sldId id="261" r:id="rId7"/>
    <p:sldId id="262" r:id="rId8"/>
    <p:sldId id="263" r:id="rId9"/>
    <p:sldId id="264" r:id="rId10"/>
    <p:sldId id="279" r:id="rId11"/>
    <p:sldId id="280" r:id="rId12"/>
    <p:sldId id="265" r:id="rId13"/>
    <p:sldId id="274" r:id="rId14"/>
    <p:sldId id="266" r:id="rId15"/>
    <p:sldId id="267" r:id="rId16"/>
    <p:sldId id="268" r:id="rId17"/>
    <p:sldId id="269" r:id="rId18"/>
    <p:sldId id="270" r:id="rId19"/>
    <p:sldId id="271"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1B30C32-053C-498E-8671-710D76B758E2}" type="datetimeFigureOut">
              <a:rPr lang="en-US" smtClean="0"/>
              <a:t>6/16/2020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0337BED9-2A15-4AAD-86C7-F491531BF71E}"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387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37BED9-2A15-4AAD-86C7-F491531BF71E}" type="slidenum">
              <a:rPr lang="en-US" smtClean="0"/>
              <a:t>‹#›</a:t>
            </a:fld>
            <a:endParaRPr lang="en-US" dirty="0"/>
          </a:p>
        </p:txBody>
      </p:sp>
    </p:spTree>
    <p:extLst>
      <p:ext uri="{BB962C8B-B14F-4D97-AF65-F5344CB8AC3E}">
        <p14:creationId xmlns:p14="http://schemas.microsoft.com/office/powerpoint/2010/main" val="1801022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37BED9-2A15-4AAD-86C7-F491531BF71E}"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741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37BED9-2A15-4AAD-86C7-F491531BF71E}" type="slidenum">
              <a:rPr lang="en-US" smtClean="0"/>
              <a:t>‹#›</a:t>
            </a:fld>
            <a:endParaRPr lang="en-US" dirty="0"/>
          </a:p>
        </p:txBody>
      </p:sp>
    </p:spTree>
    <p:extLst>
      <p:ext uri="{BB962C8B-B14F-4D97-AF65-F5344CB8AC3E}">
        <p14:creationId xmlns:p14="http://schemas.microsoft.com/office/powerpoint/2010/main" val="4191462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337BED9-2A15-4AAD-86C7-F491531BF71E}"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5545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337BED9-2A15-4AAD-86C7-F491531BF71E}"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8801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337BED9-2A15-4AAD-86C7-F491531BF71E}" type="slidenum">
              <a:rPr lang="en-US" smtClean="0"/>
              <a:t>‹#›</a:t>
            </a:fld>
            <a:endParaRPr lang="en-US" dirty="0"/>
          </a:p>
        </p:txBody>
      </p:sp>
    </p:spTree>
    <p:extLst>
      <p:ext uri="{BB962C8B-B14F-4D97-AF65-F5344CB8AC3E}">
        <p14:creationId xmlns:p14="http://schemas.microsoft.com/office/powerpoint/2010/main" val="1876366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37BED9-2A15-4AAD-86C7-F491531BF71E}"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5136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37BED9-2A15-4AAD-86C7-F491531BF71E}" type="slidenum">
              <a:rPr lang="en-US" smtClean="0"/>
              <a:t>‹#›</a:t>
            </a:fld>
            <a:endParaRPr lang="en-US" dirty="0"/>
          </a:p>
        </p:txBody>
      </p:sp>
    </p:spTree>
    <p:extLst>
      <p:ext uri="{BB962C8B-B14F-4D97-AF65-F5344CB8AC3E}">
        <p14:creationId xmlns:p14="http://schemas.microsoft.com/office/powerpoint/2010/main" val="1956340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337BED9-2A15-4AAD-86C7-F491531BF71E}" type="slidenum">
              <a:rPr lang="en-US" smtClean="0"/>
              <a:t>‹#›</a:t>
            </a:fld>
            <a:endParaRPr lang="en-US" dirty="0"/>
          </a:p>
        </p:txBody>
      </p:sp>
    </p:spTree>
    <p:extLst>
      <p:ext uri="{BB962C8B-B14F-4D97-AF65-F5344CB8AC3E}">
        <p14:creationId xmlns:p14="http://schemas.microsoft.com/office/powerpoint/2010/main" val="2567972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37BED9-2A15-4AAD-86C7-F491531BF71E}"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9398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37BED9-2A15-4AAD-86C7-F491531BF71E}"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7864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37BED9-2A15-4AAD-86C7-F491531BF71E}" type="slidenum">
              <a:rPr lang="en-US" smtClean="0"/>
              <a:t>‹#›</a:t>
            </a:fld>
            <a:endParaRPr lang="en-US" dirty="0"/>
          </a:p>
        </p:txBody>
      </p:sp>
    </p:spTree>
    <p:extLst>
      <p:ext uri="{BB962C8B-B14F-4D97-AF65-F5344CB8AC3E}">
        <p14:creationId xmlns:p14="http://schemas.microsoft.com/office/powerpoint/2010/main" val="3587817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37BED9-2A15-4AAD-86C7-F491531BF71E}" type="slidenum">
              <a:rPr lang="en-US" smtClean="0"/>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6943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37BED9-2A15-4AAD-86C7-F491531BF71E}" type="slidenum">
              <a:rPr lang="en-US" smtClean="0"/>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6488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37BED9-2A15-4AAD-86C7-F491531BF71E}"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9751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B30C32-053C-498E-8671-710D76B758E2}" type="datetimeFigureOut">
              <a:rPr lang="en-US" smtClean="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337BED9-2A15-4AAD-86C7-F491531BF71E}"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9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1B30C32-053C-498E-8671-710D76B758E2}" type="datetimeFigureOut">
              <a:rPr lang="en-US" smtClean="0"/>
              <a:t>6/16/2020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337BED9-2A15-4AAD-86C7-F491531BF71E}" type="slidenum">
              <a:rPr lang="en-US" smtClean="0"/>
              <a:t>‹#›</a:t>
            </a:fld>
            <a:endParaRPr lang="en-US" dirty="0"/>
          </a:p>
        </p:txBody>
      </p:sp>
    </p:spTree>
    <p:extLst>
      <p:ext uri="{BB962C8B-B14F-4D97-AF65-F5344CB8AC3E}">
        <p14:creationId xmlns:p14="http://schemas.microsoft.com/office/powerpoint/2010/main" val="193827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Cholelithiasis</a:t>
            </a:r>
          </a:p>
        </p:txBody>
      </p:sp>
      <p:sp>
        <p:nvSpPr>
          <p:cNvPr id="3" name="Subtitle 2"/>
          <p:cNvSpPr>
            <a:spLocks noGrp="1"/>
          </p:cNvSpPr>
          <p:nvPr>
            <p:ph type="subTitle" idx="1"/>
          </p:nvPr>
        </p:nvSpPr>
        <p:spPr/>
        <p:txBody>
          <a:bodyPr>
            <a:normAutofit lnSpcReduction="10000"/>
          </a:bodyPr>
          <a:lstStyle/>
          <a:p>
            <a:r>
              <a:rPr lang="en-US" dirty="0" smtClean="0"/>
              <a:t>Student’s Name</a:t>
            </a:r>
          </a:p>
          <a:p>
            <a:r>
              <a:rPr lang="en-US" dirty="0" smtClean="0"/>
              <a:t>Institutional Affiliation</a:t>
            </a:r>
          </a:p>
          <a:p>
            <a:r>
              <a:rPr lang="en-US" dirty="0" smtClean="0"/>
              <a:t>Date</a:t>
            </a:r>
            <a:endParaRPr lang="en-US" dirty="0"/>
          </a:p>
        </p:txBody>
      </p:sp>
    </p:spTree>
    <p:extLst>
      <p:ext uri="{BB962C8B-B14F-4D97-AF65-F5344CB8AC3E}">
        <p14:creationId xmlns:p14="http://schemas.microsoft.com/office/powerpoint/2010/main" val="3370816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This presentation will be about Cholelithiasis which is one of the most common illnesses in gastroenterology (Almarzooqi et al., 2018).</a:t>
            </a:r>
          </a:p>
          <a:p>
            <a:r>
              <a:rPr lang="en-US" dirty="0" smtClean="0"/>
              <a:t>it refers to the occurrence of gallstones, masses that form in the biliary tract, mainly in the gallbladder.</a:t>
            </a:r>
          </a:p>
          <a:p>
            <a:r>
              <a:rPr lang="en-US" dirty="0" smtClean="0"/>
              <a:t>The treatments offered usually depends on the stage of the illness. </a:t>
            </a:r>
          </a:p>
          <a:p>
            <a:r>
              <a:rPr lang="en-US" dirty="0" smtClean="0"/>
              <a:t>Gallstones range in sizes which can be from the size of a grain to that of a golf ball. </a:t>
            </a:r>
          </a:p>
          <a:p>
            <a:r>
              <a:rPr lang="en-US" dirty="0" smtClean="0"/>
              <a:t>They mainly cause signs and symptoms if they are critical which would need one to undergo a gallbladder removal surgery but those that do not cause any signs require no treatment.</a:t>
            </a:r>
          </a:p>
          <a:p>
            <a:pPr marL="0" indent="0">
              <a:buNone/>
            </a:pPr>
            <a:endParaRPr lang="en-US" dirty="0"/>
          </a:p>
        </p:txBody>
      </p:sp>
    </p:spTree>
    <p:extLst>
      <p:ext uri="{BB962C8B-B14F-4D97-AF65-F5344CB8AC3E}">
        <p14:creationId xmlns:p14="http://schemas.microsoft.com/office/powerpoint/2010/main" val="2710185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Risk Factors?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Some of the risk factors to getting gallstones include (Pak &amp; Lindseth 2016):</a:t>
            </a:r>
          </a:p>
          <a:p>
            <a:pPr lvl="0"/>
            <a:r>
              <a:rPr lang="en-US" dirty="0"/>
              <a:t>Being feminine</a:t>
            </a:r>
          </a:p>
          <a:p>
            <a:pPr lvl="0"/>
            <a:r>
              <a:rPr lang="en-US" dirty="0"/>
              <a:t>Being in the age range of 40 and above</a:t>
            </a:r>
          </a:p>
          <a:p>
            <a:pPr lvl="0"/>
            <a:r>
              <a:rPr lang="en-US" dirty="0" smtClean="0"/>
              <a:t>Obesity and overweight </a:t>
            </a:r>
            <a:endParaRPr lang="en-US" dirty="0"/>
          </a:p>
          <a:p>
            <a:pPr lvl="0"/>
            <a:r>
              <a:rPr lang="en-US" dirty="0" smtClean="0"/>
              <a:t>Lack of exercise</a:t>
            </a:r>
            <a:endParaRPr lang="en-US" dirty="0"/>
          </a:p>
          <a:p>
            <a:pPr lvl="0"/>
            <a:r>
              <a:rPr lang="en-US" dirty="0" smtClean="0"/>
              <a:t>Pregnancy</a:t>
            </a:r>
            <a:endParaRPr lang="en-US" dirty="0"/>
          </a:p>
          <a:p>
            <a:pPr lvl="0"/>
            <a:r>
              <a:rPr lang="en-US" dirty="0" smtClean="0"/>
              <a:t>Consuming high fat and cholesterol diets</a:t>
            </a: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638528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Factors Continued…</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t>Eating a low-fiber diet</a:t>
            </a:r>
          </a:p>
          <a:p>
            <a:pPr lvl="0"/>
            <a:r>
              <a:rPr lang="en-US" dirty="0" smtClean="0"/>
              <a:t>Having a family history of gallstones</a:t>
            </a:r>
          </a:p>
          <a:p>
            <a:pPr lvl="0"/>
            <a:r>
              <a:rPr lang="en-US" dirty="0" smtClean="0"/>
              <a:t>Diabetes</a:t>
            </a:r>
          </a:p>
          <a:p>
            <a:pPr lvl="0"/>
            <a:r>
              <a:rPr lang="en-US" dirty="0" smtClean="0"/>
              <a:t>Blood illnesses, like leukemia and anemia</a:t>
            </a:r>
          </a:p>
          <a:p>
            <a:pPr lvl="0"/>
            <a:r>
              <a:rPr lang="en-US" dirty="0" smtClean="0"/>
              <a:t>Rapidly Losing weight </a:t>
            </a:r>
          </a:p>
          <a:p>
            <a:pPr lvl="0"/>
            <a:r>
              <a:rPr lang="en-US" dirty="0" smtClean="0"/>
              <a:t>Taking prescriptions that comprise of estrogen, like oral contraceptives</a:t>
            </a:r>
          </a:p>
          <a:p>
            <a:pPr lvl="0"/>
            <a:r>
              <a:rPr lang="en-US" dirty="0" smtClean="0"/>
              <a:t>Liver diseases</a:t>
            </a:r>
          </a:p>
          <a:p>
            <a:pPr marL="0" indent="0">
              <a:buNone/>
            </a:pPr>
            <a:endParaRPr lang="en-US" dirty="0"/>
          </a:p>
        </p:txBody>
      </p:sp>
    </p:spTree>
    <p:extLst>
      <p:ext uri="{BB962C8B-B14F-4D97-AF65-F5344CB8AC3E}">
        <p14:creationId xmlns:p14="http://schemas.microsoft.com/office/powerpoint/2010/main" val="1149770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factors and causes of Gallstones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9859" y="2575775"/>
            <a:ext cx="7353837" cy="3593205"/>
          </a:xfrm>
        </p:spPr>
      </p:pic>
    </p:spTree>
    <p:extLst>
      <p:ext uri="{BB962C8B-B14F-4D97-AF65-F5344CB8AC3E}">
        <p14:creationId xmlns:p14="http://schemas.microsoft.com/office/powerpoint/2010/main" val="439161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Some of the signs and symptoms caused by gallstones include:</a:t>
            </a:r>
          </a:p>
          <a:p>
            <a:r>
              <a:rPr lang="en-US" dirty="0"/>
              <a:t>Fast spreading pain in the upper and center part of the abdomen exactly under the breastbone.</a:t>
            </a:r>
          </a:p>
          <a:p>
            <a:r>
              <a:rPr lang="en-US" dirty="0"/>
              <a:t>Intense pain between the shoulder blades especially on the right shoulder</a:t>
            </a:r>
          </a:p>
          <a:p>
            <a:r>
              <a:rPr lang="en-US" dirty="0"/>
              <a:t>Nausea </a:t>
            </a:r>
            <a:r>
              <a:rPr lang="en-US" dirty="0" smtClean="0"/>
              <a:t>and vomiting</a:t>
            </a:r>
          </a:p>
          <a:p>
            <a:r>
              <a:rPr lang="en-US" dirty="0" smtClean="0"/>
              <a:t>Low tolerance to fatty food</a:t>
            </a:r>
          </a:p>
          <a:p>
            <a:r>
              <a:rPr lang="en-US" dirty="0" smtClean="0"/>
              <a:t>Yellowing of the skin</a:t>
            </a:r>
            <a:endParaRPr lang="en-US" dirty="0"/>
          </a:p>
          <a:p>
            <a:pPr marL="0" indent="0">
              <a:buNone/>
            </a:pPr>
            <a:endParaRPr lang="en-US" dirty="0"/>
          </a:p>
        </p:txBody>
      </p:sp>
    </p:spTree>
    <p:extLst>
      <p:ext uri="{BB962C8B-B14F-4D97-AF65-F5344CB8AC3E}">
        <p14:creationId xmlns:p14="http://schemas.microsoft.com/office/powerpoint/2010/main" val="2545382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picture of Gallstones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4558" y="1983346"/>
            <a:ext cx="7521262" cy="4224271"/>
          </a:xfrm>
        </p:spPr>
      </p:pic>
    </p:spTree>
    <p:extLst>
      <p:ext uri="{BB962C8B-B14F-4D97-AF65-F5344CB8AC3E}">
        <p14:creationId xmlns:p14="http://schemas.microsoft.com/office/powerpoint/2010/main" val="3689037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Morbidity and Mortality</a:t>
            </a:r>
            <a:endParaRPr lang="en-US" dirty="0"/>
          </a:p>
        </p:txBody>
      </p:sp>
      <p:sp>
        <p:nvSpPr>
          <p:cNvPr id="3" name="Content Placeholder 2"/>
          <p:cNvSpPr>
            <a:spLocks noGrp="1"/>
          </p:cNvSpPr>
          <p:nvPr>
            <p:ph idx="1"/>
          </p:nvPr>
        </p:nvSpPr>
        <p:spPr/>
        <p:txBody>
          <a:bodyPr>
            <a:normAutofit lnSpcReduction="10000"/>
          </a:bodyPr>
          <a:lstStyle/>
          <a:p>
            <a:r>
              <a:rPr lang="en-US" dirty="0" smtClean="0"/>
              <a:t>Only few patients with gallstones become symptomatic. The </a:t>
            </a:r>
            <a:r>
              <a:rPr lang="en-US" dirty="0"/>
              <a:t>mortality rate for an emergent cholecystectomy is 3%-5% with 30%-50% </a:t>
            </a:r>
            <a:r>
              <a:rPr lang="en-US" dirty="0" smtClean="0"/>
              <a:t>morbidity while the </a:t>
            </a:r>
            <a:r>
              <a:rPr lang="en-US" dirty="0"/>
              <a:t>mortality rate for </a:t>
            </a:r>
            <a:r>
              <a:rPr lang="en-US" dirty="0" smtClean="0"/>
              <a:t>an </a:t>
            </a:r>
            <a:r>
              <a:rPr lang="en-US" dirty="0"/>
              <a:t>elective cholecystectomy is 0.5% with less than 10% morbidity. </a:t>
            </a:r>
          </a:p>
          <a:p>
            <a:r>
              <a:rPr lang="en-US" dirty="0" smtClean="0"/>
              <a:t> Gallstones may reappear </a:t>
            </a:r>
            <a:r>
              <a:rPr lang="en-US" dirty="0"/>
              <a:t>in the bile duct </a:t>
            </a:r>
            <a:r>
              <a:rPr lang="en-US" dirty="0" smtClean="0"/>
              <a:t>following cholecystectomy. Distinctly, lone-incisional </a:t>
            </a:r>
            <a:r>
              <a:rPr lang="en-US" dirty="0"/>
              <a:t>laparoscopic cholecystectomy </a:t>
            </a:r>
            <a:r>
              <a:rPr lang="en-US" dirty="0" smtClean="0"/>
              <a:t>seems </a:t>
            </a:r>
            <a:r>
              <a:rPr lang="en-US" dirty="0"/>
              <a:t>to be </a:t>
            </a:r>
            <a:r>
              <a:rPr lang="en-US" dirty="0" smtClean="0"/>
              <a:t>connected to </a:t>
            </a:r>
            <a:r>
              <a:rPr lang="en-US" dirty="0"/>
              <a:t>an incisional hernia rate of 8%, with age </a:t>
            </a:r>
            <a:r>
              <a:rPr lang="en-US" dirty="0" smtClean="0"/>
              <a:t>greater than or equal to 50 years and </a:t>
            </a:r>
            <a:r>
              <a:rPr lang="en-US" dirty="0"/>
              <a:t>body mass index (BMI) </a:t>
            </a:r>
            <a:r>
              <a:rPr lang="en-US" dirty="0" smtClean="0"/>
              <a:t>of (</a:t>
            </a:r>
            <a:r>
              <a:rPr lang="en-US" dirty="0"/>
              <a:t>≥30 kg/m2) as independent </a:t>
            </a:r>
            <a:r>
              <a:rPr lang="en-US" dirty="0" smtClean="0"/>
              <a:t>prognostic causes.</a:t>
            </a:r>
            <a:endParaRPr lang="en-US" dirty="0"/>
          </a:p>
        </p:txBody>
      </p:sp>
    </p:spTree>
    <p:extLst>
      <p:ext uri="{BB962C8B-B14F-4D97-AF65-F5344CB8AC3E}">
        <p14:creationId xmlns:p14="http://schemas.microsoft.com/office/powerpoint/2010/main" val="1142675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Examination</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The common type of examination performed for people with cholethiasis is </a:t>
            </a:r>
            <a:r>
              <a:rPr lang="en-US" dirty="0" smtClean="0"/>
              <a:t>Ultrasonography (Tazuma et al., 2017). </a:t>
            </a:r>
          </a:p>
          <a:p>
            <a:pPr marL="0" indent="0">
              <a:buNone/>
            </a:pPr>
            <a:r>
              <a:rPr lang="en-US" dirty="0" smtClean="0"/>
              <a:t>It </a:t>
            </a:r>
            <a:r>
              <a:rPr lang="en-US" dirty="0"/>
              <a:t>is the most precise, delicate, non-invasive and cheapest test for gallstones detection. </a:t>
            </a:r>
            <a:endParaRPr lang="en-US" dirty="0" smtClean="0"/>
          </a:p>
          <a:p>
            <a:pPr marL="0" indent="0">
              <a:buNone/>
            </a:pPr>
            <a:r>
              <a:rPr lang="en-US" dirty="0" smtClean="0"/>
              <a:t>Additionally</a:t>
            </a:r>
            <a:r>
              <a:rPr lang="en-US" dirty="0"/>
              <a:t>, it is easy, fast and safe in pregnancy since it does not bare the patient to detrimental radiation or circulatory contrast. </a:t>
            </a:r>
            <a:endParaRPr lang="en-US" dirty="0" smtClean="0"/>
          </a:p>
          <a:p>
            <a:pPr marL="0" indent="0">
              <a:buNone/>
            </a:pPr>
            <a:r>
              <a:rPr lang="en-US" dirty="0" smtClean="0"/>
              <a:t>It </a:t>
            </a:r>
            <a:r>
              <a:rPr lang="en-US" dirty="0"/>
              <a:t>has an advantage that it is performed specifically by the specialist at the bedside of the patient. </a:t>
            </a:r>
            <a:endParaRPr lang="en-US" dirty="0" smtClean="0"/>
          </a:p>
          <a:p>
            <a:pPr marL="0" indent="0">
              <a:buNone/>
            </a:pPr>
            <a:r>
              <a:rPr lang="en-US" dirty="0" smtClean="0"/>
              <a:t>It </a:t>
            </a:r>
            <a:r>
              <a:rPr lang="en-US" dirty="0"/>
              <a:t>is highly precise for gallstones larger than 2mm.</a:t>
            </a:r>
          </a:p>
          <a:p>
            <a:pPr marL="0" indent="0">
              <a:buNone/>
            </a:pPr>
            <a:endParaRPr lang="en-US" dirty="0"/>
          </a:p>
        </p:txBody>
      </p:sp>
    </p:spTree>
    <p:extLst>
      <p:ext uri="{BB962C8B-B14F-4D97-AF65-F5344CB8AC3E}">
        <p14:creationId xmlns:p14="http://schemas.microsoft.com/office/powerpoint/2010/main" val="137354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Ultrasound that shows Gallstones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8654" y="2717442"/>
            <a:ext cx="6903076" cy="3219719"/>
          </a:xfrm>
        </p:spPr>
      </p:pic>
    </p:spTree>
    <p:extLst>
      <p:ext uri="{BB962C8B-B14F-4D97-AF65-F5344CB8AC3E}">
        <p14:creationId xmlns:p14="http://schemas.microsoft.com/office/powerpoint/2010/main" val="4160143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Purpose of performing an Exam using an Imaging method</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Imaging methods help in identification of those gallstones that are asymptomatic and helps in detecting the stage of the disease so that issuing of treatments become easy. Some types of imaging scans used include:</a:t>
            </a:r>
          </a:p>
          <a:p>
            <a:pPr marL="0" indent="0">
              <a:buNone/>
            </a:pPr>
            <a:r>
              <a:rPr lang="en-US" dirty="0" smtClean="0"/>
              <a:t>Abdominal ultrasound – It is a safe simple and accurate method of confirming the presence of gallstones. It uses sound waves to create images.</a:t>
            </a:r>
          </a:p>
          <a:p>
            <a:pPr marL="0" indent="0">
              <a:buNone/>
            </a:pPr>
            <a:r>
              <a:rPr lang="en-US" dirty="0" smtClean="0"/>
              <a:t>CT scan – It is a strong X-ray scan used to decide whether a person needs to undertake an operation.</a:t>
            </a:r>
          </a:p>
          <a:p>
            <a:pPr marL="0" indent="0">
              <a:buNone/>
            </a:pPr>
            <a:r>
              <a:rPr lang="en-US" dirty="0" smtClean="0"/>
              <a:t>MRI – Uses powerful magnetic waves to generate detailed images that help in assessing the gallbladder to discover any presence of cholecystitis.</a:t>
            </a:r>
          </a:p>
          <a:p>
            <a:pPr marL="0" indent="0">
              <a:buNone/>
            </a:pPr>
            <a:endParaRPr lang="en-US" dirty="0"/>
          </a:p>
        </p:txBody>
      </p:sp>
    </p:spTree>
    <p:extLst>
      <p:ext uri="{BB962C8B-B14F-4D97-AF65-F5344CB8AC3E}">
        <p14:creationId xmlns:p14="http://schemas.microsoft.com/office/powerpoint/2010/main" val="2371213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Options</a:t>
            </a:r>
            <a:endParaRPr lang="en-US" dirty="0"/>
          </a:p>
        </p:txBody>
      </p:sp>
      <p:sp>
        <p:nvSpPr>
          <p:cNvPr id="3" name="Content Placeholder 2"/>
          <p:cNvSpPr>
            <a:spLocks noGrp="1"/>
          </p:cNvSpPr>
          <p:nvPr>
            <p:ph idx="1"/>
          </p:nvPr>
        </p:nvSpPr>
        <p:spPr/>
        <p:txBody>
          <a:bodyPr/>
          <a:lstStyle/>
          <a:p>
            <a:pPr marL="0" indent="0">
              <a:buNone/>
            </a:pPr>
            <a:r>
              <a:rPr lang="en-US" dirty="0"/>
              <a:t>Gallstones can be treated </a:t>
            </a:r>
            <a:r>
              <a:rPr lang="en-US" dirty="0" smtClean="0"/>
              <a:t>through (Jeanty et al., 2015):</a:t>
            </a:r>
            <a:endParaRPr lang="en-US" dirty="0"/>
          </a:p>
          <a:p>
            <a:pPr lvl="0"/>
            <a:r>
              <a:rPr lang="en-US" b="1" dirty="0"/>
              <a:t>Cholecystectomy (Operation to remove the gallbladder).</a:t>
            </a:r>
            <a:r>
              <a:rPr lang="en-US" dirty="0"/>
              <a:t> A medic may commend an operation to remove the gallbladder, as gallstones often reappear. Once the gallbladder is removed, bile flows straight from the liver into the ileum, rather than being kept in the gallbladder.</a:t>
            </a:r>
          </a:p>
          <a:p>
            <a:pPr lvl="0"/>
            <a:r>
              <a:rPr lang="en-US" b="1" dirty="0"/>
              <a:t>Prescriptions to melt the gallstones.</a:t>
            </a:r>
            <a:r>
              <a:rPr lang="en-US" dirty="0"/>
              <a:t> Treatments may help dissolve gallstones but if stopped may lead to recurrence of the gallstones.</a:t>
            </a:r>
          </a:p>
          <a:p>
            <a:pPr marL="0" indent="0">
              <a:buNone/>
            </a:pPr>
            <a:endParaRPr lang="en-US" dirty="0"/>
          </a:p>
        </p:txBody>
      </p:sp>
    </p:spTree>
    <p:extLst>
      <p:ext uri="{BB962C8B-B14F-4D97-AF65-F5344CB8AC3E}">
        <p14:creationId xmlns:p14="http://schemas.microsoft.com/office/powerpoint/2010/main" val="297149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picture that shows gallstones treatment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7285" y="2285999"/>
            <a:ext cx="6671256" cy="3973132"/>
          </a:xfrm>
        </p:spPr>
      </p:pic>
    </p:spTree>
    <p:extLst>
      <p:ext uri="{BB962C8B-B14F-4D97-AF65-F5344CB8AC3E}">
        <p14:creationId xmlns:p14="http://schemas.microsoft.com/office/powerpoint/2010/main" val="245981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The causes of gallstones are not clear but they may occur when:</a:t>
            </a:r>
          </a:p>
          <a:p>
            <a:r>
              <a:rPr lang="en-US" dirty="0"/>
              <a:t>There is excessive cholesterol in the bile- if these cholesterols cannot be dissolved in the bile, they may harden up to form gallstones.</a:t>
            </a:r>
          </a:p>
          <a:p>
            <a:r>
              <a:rPr lang="en-US" dirty="0"/>
              <a:t>If there is excess bilirubin in the bile – Certain conditions such as biliary tract infections results in excessive bilirubin in the bile that may result to the formation of gallstones</a:t>
            </a:r>
          </a:p>
          <a:p>
            <a:r>
              <a:rPr lang="en-US" dirty="0"/>
              <a:t>Improper emptying of the gallbladder – This causes bile concentration that may lead to gallstone formation.</a:t>
            </a:r>
          </a:p>
          <a:p>
            <a:pPr marL="0" indent="0">
              <a:buNone/>
            </a:pPr>
            <a:endParaRPr lang="en-US" dirty="0"/>
          </a:p>
        </p:txBody>
      </p:sp>
    </p:spTree>
    <p:extLst>
      <p:ext uri="{BB962C8B-B14F-4D97-AF65-F5344CB8AC3E}">
        <p14:creationId xmlns:p14="http://schemas.microsoft.com/office/powerpoint/2010/main" val="475852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System Affected</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Gallstones mostly affect the biliary system of the body which is responsible for the transportation of bile</a:t>
            </a:r>
            <a:r>
              <a:rPr lang="en-US" dirty="0"/>
              <a:t>. </a:t>
            </a:r>
            <a:endParaRPr lang="en-US" dirty="0" smtClean="0"/>
          </a:p>
          <a:p>
            <a:pPr marL="0" indent="0">
              <a:buNone/>
            </a:pPr>
            <a:r>
              <a:rPr lang="en-US" dirty="0" smtClean="0"/>
              <a:t>Gallstones </a:t>
            </a:r>
            <a:r>
              <a:rPr lang="en-US" dirty="0"/>
              <a:t>are </a:t>
            </a:r>
            <a:r>
              <a:rPr lang="en-US" dirty="0" smtClean="0"/>
              <a:t>hard, stone-like </a:t>
            </a:r>
            <a:r>
              <a:rPr lang="en-US" dirty="0"/>
              <a:t>masses that form in the </a:t>
            </a:r>
            <a:r>
              <a:rPr lang="en-US" dirty="0" smtClean="0"/>
              <a:t>gallbladder. </a:t>
            </a:r>
          </a:p>
          <a:p>
            <a:pPr marL="0" indent="0">
              <a:buNone/>
            </a:pPr>
            <a:r>
              <a:rPr lang="en-US" dirty="0" smtClean="0"/>
              <a:t>They occur as a result of the hardening in the biliary tract due to excess cholesterol and bilirubin. The two types include:</a:t>
            </a:r>
          </a:p>
          <a:p>
            <a:r>
              <a:rPr lang="en-US" b="1" dirty="0" smtClean="0"/>
              <a:t>Cholesterol </a:t>
            </a:r>
            <a:r>
              <a:rPr lang="en-US" b="1" dirty="0"/>
              <a:t>gallstones.</a:t>
            </a:r>
            <a:r>
              <a:rPr lang="en-US" dirty="0"/>
              <a:t> The frequent occurring type of gallstone that appears yellowish in color due to high levels of cholesterol in the bile.</a:t>
            </a:r>
          </a:p>
          <a:p>
            <a:pPr lvl="0"/>
            <a:r>
              <a:rPr lang="en-US" b="1" dirty="0"/>
              <a:t> Pigment gallstones.</a:t>
            </a:r>
            <a:r>
              <a:rPr lang="en-US" dirty="0"/>
              <a:t> This type results due to high levels of bilirubin in the bile. They appear to be dark brown or black in color.</a:t>
            </a:r>
          </a:p>
          <a:p>
            <a:pPr marL="0" indent="0">
              <a:buNone/>
            </a:pPr>
            <a:endParaRPr lang="en-US" dirty="0"/>
          </a:p>
        </p:txBody>
      </p:sp>
    </p:spTree>
    <p:extLst>
      <p:ext uri="{BB962C8B-B14F-4D97-AF65-F5344CB8AC3E}">
        <p14:creationId xmlns:p14="http://schemas.microsoft.com/office/powerpoint/2010/main" val="62900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Pathophysiology </a:t>
            </a:r>
            <a:r>
              <a:rPr lang="en-US" dirty="0"/>
              <a:t>and </a:t>
            </a:r>
            <a:r>
              <a:rPr lang="en-US" dirty="0" smtClean="0"/>
              <a:t>Etiology </a:t>
            </a:r>
            <a:r>
              <a:rPr lang="en-US" dirty="0"/>
              <a:t>of </a:t>
            </a:r>
            <a:r>
              <a:rPr lang="en-US" dirty="0" err="1" smtClean="0"/>
              <a:t>Cholelithiasis</a:t>
            </a:r>
            <a:endParaRPr lang="en-US" dirty="0"/>
          </a:p>
        </p:txBody>
      </p:sp>
      <p:sp>
        <p:nvSpPr>
          <p:cNvPr id="3" name="Content Placeholder 2"/>
          <p:cNvSpPr>
            <a:spLocks noGrp="1"/>
          </p:cNvSpPr>
          <p:nvPr>
            <p:ph idx="1"/>
          </p:nvPr>
        </p:nvSpPr>
        <p:spPr>
          <a:xfrm>
            <a:off x="1295401" y="2421228"/>
            <a:ext cx="9601196" cy="3454640"/>
          </a:xfrm>
        </p:spPr>
        <p:txBody>
          <a:bodyPr>
            <a:normAutofit fontScale="70000" lnSpcReduction="20000"/>
          </a:bodyPr>
          <a:lstStyle/>
          <a:p>
            <a:r>
              <a:rPr lang="en-US" sz="2900" dirty="0" smtClean="0"/>
              <a:t>The </a:t>
            </a:r>
            <a:r>
              <a:rPr lang="en-US" sz="2900" dirty="0"/>
              <a:t>pathogenesis of cholecystitis </a:t>
            </a:r>
            <a:r>
              <a:rPr lang="en-US" sz="2900" dirty="0" smtClean="0"/>
              <a:t>is usually as a result of the blockage of the bladder on the neck, however, gallstones </a:t>
            </a:r>
            <a:r>
              <a:rPr lang="en-US" sz="2900" dirty="0"/>
              <a:t>are not </a:t>
            </a:r>
            <a:r>
              <a:rPr lang="en-US" sz="2900" dirty="0" smtClean="0"/>
              <a:t>continuously </a:t>
            </a:r>
            <a:r>
              <a:rPr lang="en-US" sz="2900" dirty="0"/>
              <a:t>present in </a:t>
            </a:r>
            <a:r>
              <a:rPr lang="en-US" sz="2900" dirty="0" smtClean="0"/>
              <a:t>cholecystitis (</a:t>
            </a:r>
            <a:r>
              <a:rPr lang="en-US" dirty="0" err="1" smtClean="0"/>
              <a:t>Tanaja</a:t>
            </a:r>
            <a:r>
              <a:rPr lang="en-US" dirty="0" smtClean="0"/>
              <a:t> et al., 2019</a:t>
            </a:r>
            <a:r>
              <a:rPr lang="en-US" sz="2900" dirty="0" smtClean="0"/>
              <a:t>).</a:t>
            </a:r>
          </a:p>
          <a:p>
            <a:r>
              <a:rPr lang="en-US" sz="2900" dirty="0" smtClean="0"/>
              <a:t>Pressure </a:t>
            </a:r>
            <a:r>
              <a:rPr lang="en-US" sz="2900" dirty="0"/>
              <a:t>on the gallbladder increases</a:t>
            </a:r>
            <a:r>
              <a:rPr lang="en-US" sz="2900" dirty="0" smtClean="0"/>
              <a:t>, making it enlarged as its walls thicken and the </a:t>
            </a:r>
            <a:r>
              <a:rPr lang="en-US" sz="2900" dirty="0"/>
              <a:t>blood supply decreases, and </a:t>
            </a:r>
            <a:r>
              <a:rPr lang="en-US" sz="2900" dirty="0" smtClean="0"/>
              <a:t>a stone </a:t>
            </a:r>
            <a:r>
              <a:rPr lang="en-US" sz="2900" dirty="0"/>
              <a:t>may </a:t>
            </a:r>
            <a:r>
              <a:rPr lang="en-US" sz="2900" dirty="0" smtClean="0"/>
              <a:t>form.</a:t>
            </a:r>
            <a:r>
              <a:rPr lang="en-US" sz="2900" baseline="30000" dirty="0"/>
              <a:t> </a:t>
            </a:r>
            <a:endParaRPr lang="en-US" sz="2900" baseline="30000" dirty="0" smtClean="0"/>
          </a:p>
          <a:p>
            <a:r>
              <a:rPr lang="en-US" sz="2900" dirty="0" smtClean="0"/>
              <a:t>Cholecystitis may be chronic or acute, and recurrent incidents </a:t>
            </a:r>
            <a:r>
              <a:rPr lang="en-US" sz="2900" dirty="0"/>
              <a:t>of acute </a:t>
            </a:r>
            <a:r>
              <a:rPr lang="en-US" sz="2900" dirty="0" smtClean="0"/>
              <a:t>swelling </a:t>
            </a:r>
            <a:r>
              <a:rPr lang="en-US" sz="2900" dirty="0"/>
              <a:t>potentially </a:t>
            </a:r>
            <a:r>
              <a:rPr lang="en-US" sz="2900" dirty="0" smtClean="0"/>
              <a:t>leads </a:t>
            </a:r>
            <a:r>
              <a:rPr lang="en-US" sz="2900" dirty="0"/>
              <a:t>to chronic cholecystitis. </a:t>
            </a:r>
            <a:endParaRPr lang="en-US" sz="2900" dirty="0" smtClean="0"/>
          </a:p>
          <a:p>
            <a:r>
              <a:rPr lang="en-US" sz="2900" dirty="0" smtClean="0"/>
              <a:t>The </a:t>
            </a:r>
            <a:r>
              <a:rPr lang="en-US" sz="2900" dirty="0"/>
              <a:t>gallbladder can </a:t>
            </a:r>
            <a:r>
              <a:rPr lang="en-US" sz="2900" dirty="0" smtClean="0"/>
              <a:t>develop infections </a:t>
            </a:r>
            <a:r>
              <a:rPr lang="en-US" sz="2900" dirty="0"/>
              <a:t>by </a:t>
            </a:r>
            <a:r>
              <a:rPr lang="en-US" sz="2900" dirty="0" smtClean="0"/>
              <a:t>numerous microbes, plus </a:t>
            </a:r>
            <a:r>
              <a:rPr lang="en-US" sz="2900" dirty="0"/>
              <a:t>those that are gas forming. </a:t>
            </a:r>
            <a:r>
              <a:rPr lang="en-US" sz="2900" dirty="0" smtClean="0"/>
              <a:t>If the swelling is not treated a symptomatic sepsis may develop.</a:t>
            </a:r>
            <a:r>
              <a:rPr lang="en-US" sz="2900" baseline="30000" dirty="0" smtClean="0"/>
              <a:t> </a:t>
            </a:r>
          </a:p>
          <a:p>
            <a:r>
              <a:rPr lang="en-US" sz="2900" dirty="0" smtClean="0"/>
              <a:t>If cholecystitis is not properly treated, a damage </a:t>
            </a:r>
            <a:r>
              <a:rPr lang="en-US" sz="2900" dirty="0"/>
              <a:t>of the </a:t>
            </a:r>
            <a:r>
              <a:rPr lang="en-US" sz="2900" dirty="0" smtClean="0"/>
              <a:t>gallbladder may occur which might result to death. Cholecystitis can also lead to the blockage of </a:t>
            </a:r>
            <a:r>
              <a:rPr lang="en-US" sz="2900" dirty="0"/>
              <a:t>the pancreatic duct</a:t>
            </a:r>
            <a:r>
              <a:rPr lang="en-US" sz="2900" dirty="0" smtClean="0"/>
              <a:t>.</a:t>
            </a:r>
            <a:endParaRPr lang="en-US" sz="2900" dirty="0"/>
          </a:p>
          <a:p>
            <a:endParaRPr lang="en-US" dirty="0"/>
          </a:p>
        </p:txBody>
      </p:sp>
    </p:spTree>
    <p:extLst>
      <p:ext uri="{BB962C8B-B14F-4D97-AF65-F5344CB8AC3E}">
        <p14:creationId xmlns:p14="http://schemas.microsoft.com/office/powerpoint/2010/main" val="3851622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Sonographic findings</a:t>
            </a:r>
            <a:endParaRPr lang="en-US" dirty="0"/>
          </a:p>
        </p:txBody>
      </p:sp>
      <p:sp>
        <p:nvSpPr>
          <p:cNvPr id="3" name="Content Placeholder 2"/>
          <p:cNvSpPr>
            <a:spLocks noGrp="1"/>
          </p:cNvSpPr>
          <p:nvPr>
            <p:ph idx="1"/>
          </p:nvPr>
        </p:nvSpPr>
        <p:spPr/>
        <p:txBody>
          <a:bodyPr>
            <a:normAutofit fontScale="92500"/>
          </a:bodyPr>
          <a:lstStyle/>
          <a:p>
            <a:r>
              <a:rPr lang="en-US" dirty="0" smtClean="0"/>
              <a:t>The </a:t>
            </a:r>
            <a:r>
              <a:rPr lang="en-US" dirty="0"/>
              <a:t>sonographic </a:t>
            </a:r>
            <a:r>
              <a:rPr lang="en-US" dirty="0" smtClean="0"/>
              <a:t>characteristics </a:t>
            </a:r>
            <a:r>
              <a:rPr lang="en-US" dirty="0"/>
              <a:t>of acute cholecystitis </a:t>
            </a:r>
            <a:r>
              <a:rPr lang="en-US" dirty="0" smtClean="0"/>
              <a:t>consist of the thickening of the walls of the </a:t>
            </a:r>
            <a:r>
              <a:rPr lang="en-US" dirty="0"/>
              <a:t>gallbladder </a:t>
            </a:r>
            <a:r>
              <a:rPr lang="en-US" dirty="0" smtClean="0"/>
              <a:t>to about more than 5mm, development of pericholecystic </a:t>
            </a:r>
            <a:r>
              <a:rPr lang="en-US" dirty="0"/>
              <a:t>fluid, gallbladder distention </a:t>
            </a:r>
            <a:r>
              <a:rPr lang="en-US" dirty="0" smtClean="0"/>
              <a:t>to over 5 cm, </a:t>
            </a:r>
            <a:r>
              <a:rPr lang="en-US" dirty="0"/>
              <a:t>and a sonographic Murphy sign. The </a:t>
            </a:r>
            <a:r>
              <a:rPr lang="en-US" dirty="0" smtClean="0"/>
              <a:t>occurrence </a:t>
            </a:r>
            <a:r>
              <a:rPr lang="en-US" dirty="0"/>
              <a:t>of </a:t>
            </a:r>
            <a:r>
              <a:rPr lang="en-US" dirty="0" smtClean="0"/>
              <a:t>several conditions escalates </a:t>
            </a:r>
            <a:r>
              <a:rPr lang="en-US" dirty="0"/>
              <a:t>its diagnostic </a:t>
            </a:r>
            <a:r>
              <a:rPr lang="en-US" dirty="0" smtClean="0"/>
              <a:t>correctness.</a:t>
            </a:r>
            <a:endParaRPr lang="en-US" dirty="0"/>
          </a:p>
          <a:p>
            <a:r>
              <a:rPr lang="en-US" dirty="0"/>
              <a:t>Gallstones </a:t>
            </a:r>
            <a:r>
              <a:rPr lang="en-US" dirty="0" smtClean="0"/>
              <a:t>look like </a:t>
            </a:r>
            <a:r>
              <a:rPr lang="en-US" dirty="0"/>
              <a:t>echogenic </a:t>
            </a:r>
            <a:r>
              <a:rPr lang="en-US" dirty="0" smtClean="0"/>
              <a:t>concentrations </a:t>
            </a:r>
            <a:r>
              <a:rPr lang="en-US" dirty="0"/>
              <a:t>in the gallbladder. They move </a:t>
            </a:r>
            <a:r>
              <a:rPr lang="en-US" dirty="0" smtClean="0"/>
              <a:t>spontaneously </a:t>
            </a:r>
            <a:r>
              <a:rPr lang="en-US" dirty="0"/>
              <a:t>with positional </a:t>
            </a:r>
            <a:r>
              <a:rPr lang="en-US" dirty="0" smtClean="0"/>
              <a:t>variations </a:t>
            </a:r>
            <a:r>
              <a:rPr lang="en-US" dirty="0"/>
              <a:t>and cast an acoustic </a:t>
            </a:r>
            <a:r>
              <a:rPr lang="en-US" dirty="0" smtClean="0"/>
              <a:t>shadow.</a:t>
            </a:r>
          </a:p>
          <a:p>
            <a:r>
              <a:rPr lang="en-US" dirty="0" smtClean="0"/>
              <a:t>The gallstones mostly appear to be yellowish in color with varying sizes of grains to golf ball.</a:t>
            </a:r>
            <a:endParaRPr lang="en-US" dirty="0"/>
          </a:p>
          <a:p>
            <a:pPr marL="0" indent="0">
              <a:buNone/>
            </a:pPr>
            <a:endParaRPr lang="en-US" dirty="0"/>
          </a:p>
        </p:txBody>
      </p:sp>
    </p:spTree>
    <p:extLst>
      <p:ext uri="{BB962C8B-B14F-4D97-AF65-F5344CB8AC3E}">
        <p14:creationId xmlns:p14="http://schemas.microsoft.com/office/powerpoint/2010/main" val="1772424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Complications that may result because of gallstones include:</a:t>
            </a:r>
          </a:p>
          <a:p>
            <a:pPr lvl="0"/>
            <a:r>
              <a:rPr lang="en-US" b="1" dirty="0" smtClean="0"/>
              <a:t>Swelling of the gallbladder.</a:t>
            </a:r>
            <a:r>
              <a:rPr lang="en-US" dirty="0" smtClean="0"/>
              <a:t> A gallstone that develops in the neckline of the gallbladder may lead to cholecystitis.</a:t>
            </a:r>
          </a:p>
          <a:p>
            <a:pPr lvl="0"/>
            <a:r>
              <a:rPr lang="en-US" b="1" dirty="0" smtClean="0"/>
              <a:t>Obstruction of the common bile duct.</a:t>
            </a:r>
            <a:r>
              <a:rPr lang="en-US" dirty="0" smtClean="0"/>
              <a:t> Blockage of the ducts via which bile flows from the gallbladder may be occur leading to intense pains.</a:t>
            </a:r>
          </a:p>
          <a:p>
            <a:pPr lvl="0"/>
            <a:r>
              <a:rPr lang="en-US" b="1" dirty="0" smtClean="0"/>
              <a:t>Blockage of the pancreatic duct.</a:t>
            </a:r>
            <a:r>
              <a:rPr lang="en-US" dirty="0" smtClean="0"/>
              <a:t> A gallstone can block pancreatic duct that may result to an pancreatitis</a:t>
            </a:r>
          </a:p>
          <a:p>
            <a:pPr lvl="0"/>
            <a:r>
              <a:rPr lang="en-US" b="1" dirty="0" smtClean="0"/>
              <a:t>Gallbladder cancer.</a:t>
            </a:r>
            <a:r>
              <a:rPr lang="en-US" dirty="0" smtClean="0"/>
              <a:t> Individuals that have gallstones are at a high risk of getting gallbladder cancer, which is very rare.</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635127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
            </a:r>
            <a:r>
              <a:rPr lang="en-US" dirty="0" smtClean="0"/>
              <a:t>revention</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People can reduce their risks of getting gallstones if:</a:t>
            </a:r>
          </a:p>
          <a:p>
            <a:r>
              <a:rPr lang="en-US" dirty="0"/>
              <a:t>They take all the required meals in a day. People are advised to take every single meal in a day.</a:t>
            </a:r>
          </a:p>
          <a:p>
            <a:r>
              <a:rPr lang="en-US" dirty="0"/>
              <a:t>Lose weight gradually. People should lose weight at a slow pace i.e. about 1kg in a week, so that they reduce their chances of being at risks of developing gallstones.</a:t>
            </a:r>
          </a:p>
          <a:p>
            <a:r>
              <a:rPr lang="en-US" dirty="0"/>
              <a:t>Eat more fiber food. Fiber-rich food help in reducing constipation and thus prevent gallstones.</a:t>
            </a:r>
          </a:p>
          <a:p>
            <a:r>
              <a:rPr lang="en-US" dirty="0"/>
              <a:t>Maintaining a healthy weight. People should maintain healthy weights such that they are not obese and reduce their chances of getting gallstones.</a:t>
            </a:r>
          </a:p>
          <a:p>
            <a:pPr marL="0" indent="0">
              <a:buNone/>
            </a:pPr>
            <a:endParaRPr lang="en-US" dirty="0"/>
          </a:p>
        </p:txBody>
      </p:sp>
    </p:spTree>
    <p:extLst>
      <p:ext uri="{BB962C8B-B14F-4D97-AF65-F5344CB8AC3E}">
        <p14:creationId xmlns:p14="http://schemas.microsoft.com/office/powerpoint/2010/main" val="3972066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1295402" y="2505416"/>
            <a:ext cx="9601196" cy="3318936"/>
          </a:xfrm>
        </p:spPr>
        <p:txBody>
          <a:bodyPr>
            <a:normAutofit fontScale="92500" lnSpcReduction="10000"/>
          </a:bodyPr>
          <a:lstStyle/>
          <a:p>
            <a:pPr marL="0" indent="0">
              <a:buNone/>
            </a:pPr>
            <a:r>
              <a:rPr lang="en-US" dirty="0"/>
              <a:t>Gallbladder </a:t>
            </a:r>
            <a:r>
              <a:rPr lang="en-US" dirty="0" smtClean="0"/>
              <a:t>ailments </a:t>
            </a:r>
            <a:r>
              <a:rPr lang="en-US" dirty="0"/>
              <a:t>are </a:t>
            </a:r>
            <a:r>
              <a:rPr lang="en-US" dirty="0" smtClean="0"/>
              <a:t>mainly common auxiliary </a:t>
            </a:r>
            <a:r>
              <a:rPr lang="en-US" dirty="0"/>
              <a:t>to </a:t>
            </a:r>
            <a:r>
              <a:rPr lang="en-US" dirty="0" err="1"/>
              <a:t>cholelithiasis</a:t>
            </a:r>
            <a:r>
              <a:rPr lang="en-US" dirty="0"/>
              <a:t>. While </a:t>
            </a:r>
            <a:r>
              <a:rPr lang="en-US" dirty="0" smtClean="0"/>
              <a:t>great </a:t>
            </a:r>
            <a:r>
              <a:rPr lang="en-US" dirty="0"/>
              <a:t>cases of gallstones are asymptomatic, some cases </a:t>
            </a:r>
            <a:r>
              <a:rPr lang="en-US" dirty="0" smtClean="0"/>
              <a:t>can advance </a:t>
            </a:r>
            <a:r>
              <a:rPr lang="en-US" dirty="0"/>
              <a:t>to a symptomatic </a:t>
            </a:r>
            <a:r>
              <a:rPr lang="en-US" dirty="0" smtClean="0"/>
              <a:t>illness. </a:t>
            </a:r>
          </a:p>
          <a:p>
            <a:pPr marL="0" indent="0">
              <a:buNone/>
            </a:pPr>
            <a:r>
              <a:rPr lang="en-US" dirty="0" smtClean="0"/>
              <a:t>Risk factors may include </a:t>
            </a:r>
            <a:r>
              <a:rPr lang="en-US" dirty="0"/>
              <a:t>s</a:t>
            </a:r>
            <a:r>
              <a:rPr lang="en-US" dirty="0" smtClean="0"/>
              <a:t>ex, customs, genetics, health history, </a:t>
            </a:r>
            <a:r>
              <a:rPr lang="en-US" dirty="0"/>
              <a:t>and </a:t>
            </a:r>
            <a:r>
              <a:rPr lang="en-US" dirty="0" smtClean="0"/>
              <a:t>food. Gallstones are detected </a:t>
            </a:r>
            <a:r>
              <a:rPr lang="en-US" dirty="0"/>
              <a:t>primarily </a:t>
            </a:r>
            <a:r>
              <a:rPr lang="en-US" dirty="0" smtClean="0"/>
              <a:t>through </a:t>
            </a:r>
            <a:r>
              <a:rPr lang="en-US" dirty="0"/>
              <a:t>imaging </a:t>
            </a:r>
            <a:r>
              <a:rPr lang="en-US" dirty="0" smtClean="0"/>
              <a:t>methods. </a:t>
            </a:r>
          </a:p>
          <a:p>
            <a:pPr marL="0" indent="0">
              <a:buNone/>
            </a:pPr>
            <a:r>
              <a:rPr lang="en-US" dirty="0" smtClean="0"/>
              <a:t>These analytic procedures </a:t>
            </a:r>
            <a:r>
              <a:rPr lang="en-US" dirty="0"/>
              <a:t>have their </a:t>
            </a:r>
            <a:r>
              <a:rPr lang="en-US" dirty="0" smtClean="0"/>
              <a:t>advantages </a:t>
            </a:r>
            <a:r>
              <a:rPr lang="en-US" dirty="0"/>
              <a:t>and </a:t>
            </a:r>
            <a:r>
              <a:rPr lang="en-US" dirty="0" smtClean="0"/>
              <a:t>disadvantages, and their precision differs. The type of technique employed depends on the advancement of the disease. </a:t>
            </a:r>
            <a:r>
              <a:rPr lang="en-US" dirty="0"/>
              <a:t>Asymptomatic patients </a:t>
            </a:r>
            <a:r>
              <a:rPr lang="en-US" dirty="0" smtClean="0"/>
              <a:t>usually </a:t>
            </a:r>
            <a:r>
              <a:rPr lang="en-US" dirty="0"/>
              <a:t>do not </a:t>
            </a:r>
            <a:r>
              <a:rPr lang="en-US" dirty="0" smtClean="0"/>
              <a:t>need </a:t>
            </a:r>
            <a:r>
              <a:rPr lang="en-US" dirty="0"/>
              <a:t>treatment. </a:t>
            </a:r>
            <a:endParaRPr lang="en-US" dirty="0" smtClean="0"/>
          </a:p>
          <a:p>
            <a:pPr marL="0" indent="0">
              <a:buNone/>
            </a:pPr>
            <a:r>
              <a:rPr lang="en-US" dirty="0" smtClean="0"/>
              <a:t>Operation </a:t>
            </a:r>
            <a:r>
              <a:rPr lang="en-US" dirty="0"/>
              <a:t>is the </a:t>
            </a:r>
            <a:r>
              <a:rPr lang="en-US" dirty="0" smtClean="0"/>
              <a:t>commonly used </a:t>
            </a:r>
            <a:r>
              <a:rPr lang="en-US" dirty="0"/>
              <a:t>treatment, but </a:t>
            </a:r>
            <a:r>
              <a:rPr lang="en-US" dirty="0" smtClean="0"/>
              <a:t>other options </a:t>
            </a:r>
            <a:r>
              <a:rPr lang="en-US" dirty="0"/>
              <a:t>are </a:t>
            </a:r>
            <a:r>
              <a:rPr lang="en-US" dirty="0" smtClean="0"/>
              <a:t>offered </a:t>
            </a:r>
            <a:r>
              <a:rPr lang="en-US" dirty="0"/>
              <a:t>for patients who </a:t>
            </a:r>
            <a:r>
              <a:rPr lang="en-US" dirty="0" smtClean="0"/>
              <a:t>are not willing to undertake operation. </a:t>
            </a:r>
            <a:endParaRPr lang="en-US" dirty="0"/>
          </a:p>
        </p:txBody>
      </p:sp>
    </p:spTree>
    <p:extLst>
      <p:ext uri="{BB962C8B-B14F-4D97-AF65-F5344CB8AC3E}">
        <p14:creationId xmlns:p14="http://schemas.microsoft.com/office/powerpoint/2010/main" val="522144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Jeanty</a:t>
            </a:r>
            <a:r>
              <a:rPr lang="en-US" dirty="0"/>
              <a:t>, C., Derderian, S. C., Courtier, J., &amp; Hirose, S. (2015). Clinical management of infantile cholelithiasis. </a:t>
            </a:r>
            <a:r>
              <a:rPr lang="en-US" i="1" dirty="0"/>
              <a:t>Journal of pediatric surgery</a:t>
            </a:r>
            <a:r>
              <a:rPr lang="en-US" dirty="0"/>
              <a:t>, </a:t>
            </a:r>
            <a:r>
              <a:rPr lang="en-US" i="1" dirty="0"/>
              <a:t>50</a:t>
            </a:r>
            <a:r>
              <a:rPr lang="en-US" dirty="0"/>
              <a:t>(8), 1289-1292.</a:t>
            </a:r>
          </a:p>
          <a:p>
            <a:r>
              <a:rPr lang="en-US" dirty="0"/>
              <a:t>Pak, M., &amp; Lindseth, G. (2016). Risk factors for cholelithiasis. </a:t>
            </a:r>
            <a:r>
              <a:rPr lang="en-US" i="1" dirty="0"/>
              <a:t>Gastroenterology Nursing</a:t>
            </a:r>
            <a:r>
              <a:rPr lang="en-US" dirty="0"/>
              <a:t>, </a:t>
            </a:r>
            <a:r>
              <a:rPr lang="en-US" i="1" dirty="0"/>
              <a:t>39</a:t>
            </a:r>
            <a:r>
              <a:rPr lang="en-US" dirty="0"/>
              <a:t>(4), 297-309</a:t>
            </a:r>
            <a:r>
              <a:rPr lang="en-US" dirty="0" smtClean="0"/>
              <a:t>.</a:t>
            </a:r>
          </a:p>
          <a:p>
            <a:r>
              <a:rPr lang="en-US" dirty="0" err="1"/>
              <a:t>Tanaja</a:t>
            </a:r>
            <a:r>
              <a:rPr lang="en-US" dirty="0"/>
              <a:t>, J., Lopez, R. A., &amp; Meer, J. M. (2019). </a:t>
            </a:r>
            <a:r>
              <a:rPr lang="en-US" dirty="0" err="1"/>
              <a:t>Cholelithiasis</a:t>
            </a:r>
            <a:r>
              <a:rPr lang="en-US" dirty="0"/>
              <a:t>. In </a:t>
            </a:r>
            <a:r>
              <a:rPr lang="en-US" i="1" dirty="0" err="1"/>
              <a:t>StatPearls</a:t>
            </a:r>
            <a:r>
              <a:rPr lang="en-US" i="1" dirty="0"/>
              <a:t> [Internet]</a:t>
            </a:r>
            <a:r>
              <a:rPr lang="en-US" dirty="0"/>
              <a:t>. </a:t>
            </a:r>
            <a:r>
              <a:rPr lang="en-US" dirty="0" err="1"/>
              <a:t>StatPearls</a:t>
            </a:r>
            <a:r>
              <a:rPr lang="en-US" dirty="0"/>
              <a:t> Publishing.</a:t>
            </a:r>
          </a:p>
          <a:p>
            <a:r>
              <a:rPr lang="en-US" dirty="0"/>
              <a:t>Tazuma, S., Unno, M., Igarashi, Y., Inui, K., Uchiyama, K., Kai, M., ... &amp; Ryozawa, S. (2017). Evidence-based clinical practice guidelines for cholelithiasis 2016. </a:t>
            </a:r>
            <a:r>
              <a:rPr lang="en-US" i="1" dirty="0"/>
              <a:t>Journal of gastroenterology</a:t>
            </a:r>
            <a:r>
              <a:rPr lang="en-US" dirty="0"/>
              <a:t>, </a:t>
            </a:r>
            <a:r>
              <a:rPr lang="en-US" i="1" dirty="0"/>
              <a:t>52</a:t>
            </a:r>
            <a:r>
              <a:rPr lang="en-US" dirty="0"/>
              <a:t>(3), 276-300.</a:t>
            </a:r>
          </a:p>
          <a:p>
            <a:pPr marL="0" indent="0">
              <a:buNone/>
            </a:pPr>
            <a:endParaRPr lang="en-US" dirty="0"/>
          </a:p>
        </p:txBody>
      </p:sp>
    </p:spTree>
    <p:extLst>
      <p:ext uri="{BB962C8B-B14F-4D97-AF65-F5344CB8AC3E}">
        <p14:creationId xmlns:p14="http://schemas.microsoft.com/office/powerpoint/2010/main" val="115476792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999</TotalTime>
  <Words>1234</Words>
  <Application>Microsoft Office PowerPoint</Application>
  <PresentationFormat>Widescreen</PresentationFormat>
  <Paragraphs>98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Garamond</vt:lpstr>
      <vt:lpstr>Organic</vt:lpstr>
      <vt:lpstr>Cholelithiasis</vt:lpstr>
      <vt:lpstr>Introduction</vt:lpstr>
      <vt:lpstr>What are the Risk Factors?</vt:lpstr>
      <vt:lpstr>Risk Factors Continued…</vt:lpstr>
      <vt:lpstr>Risk factors and causes of Gallstones</vt:lpstr>
      <vt:lpstr>Symptoms</vt:lpstr>
      <vt:lpstr>A picture of Gallstones</vt:lpstr>
      <vt:lpstr>Morbidity and Mortality</vt:lpstr>
      <vt:lpstr>Examination</vt:lpstr>
      <vt:lpstr>Ultrasound that shows Gallstones</vt:lpstr>
      <vt:lpstr>Purpose of performing an Exam using an Imaging method</vt:lpstr>
      <vt:lpstr>Treatment Options</vt:lpstr>
      <vt:lpstr>A picture that shows gallstones treatment</vt:lpstr>
      <vt:lpstr>Causes</vt:lpstr>
      <vt:lpstr>Body System Affected</vt:lpstr>
      <vt:lpstr>Pathophysiology and Etiology of Cholelithiasis</vt:lpstr>
      <vt:lpstr>Sonographic findings</vt:lpstr>
      <vt:lpstr>Complications</vt:lpstr>
      <vt:lpstr>Prevention</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Cholelithiasis</dc:title>
  <dc:creator>Ldyia Ochieng</dc:creator>
  <cp:lastModifiedBy>hp</cp:lastModifiedBy>
  <cp:revision>26</cp:revision>
  <dcterms:created xsi:type="dcterms:W3CDTF">2020-06-15T11:28:15Z</dcterms:created>
  <dcterms:modified xsi:type="dcterms:W3CDTF">2020-06-16T16:43:47Z</dcterms:modified>
</cp:coreProperties>
</file>